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0" r:id="rId11"/>
    <p:sldId id="271" r:id="rId12"/>
    <p:sldId id="264" r:id="rId13"/>
    <p:sldId id="274" r:id="rId14"/>
    <p:sldId id="265" r:id="rId15"/>
    <p:sldId id="275" r:id="rId16"/>
    <p:sldId id="266" r:id="rId17"/>
    <p:sldId id="276" r:id="rId18"/>
    <p:sldId id="267" r:id="rId19"/>
    <p:sldId id="277" r:id="rId20"/>
    <p:sldId id="273" r:id="rId21"/>
    <p:sldId id="269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2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jepz/BigDataCrimeAnalysis" TargetMode="External"/><Relationship Id="rId2" Type="http://schemas.openxmlformats.org/officeDocument/2006/relationships/hyperlink" Target="https://data.cityofchicago.org/Public-Safety/Crimes-2025/t7ek-mgzi/about_dat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2F4D-6E76-5342-AE75-EA5D4F34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Big Data Crime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C726-2B60-1BAD-0A57-F972E7CB5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Los Angeles 2010 - present dataset</a:t>
            </a:r>
          </a:p>
          <a:p>
            <a:pPr marL="0" indent="0" algn="ctr">
              <a:buNone/>
            </a:pPr>
            <a:r>
              <a:rPr lang="en-US" sz="2800" dirty="0"/>
              <a:t>&amp;</a:t>
            </a:r>
          </a:p>
          <a:p>
            <a:pPr marL="0" indent="0" algn="ctr">
              <a:buNone/>
            </a:pPr>
            <a:r>
              <a:rPr lang="en-US" sz="2800" dirty="0"/>
              <a:t>Chicago 2001 – present dataset</a:t>
            </a:r>
          </a:p>
          <a:p>
            <a:pPr marL="0" indent="0" algn="ctr">
              <a:buNone/>
            </a:pPr>
            <a:r>
              <a:rPr lang="en-US" sz="2800" dirty="0"/>
              <a:t>By:</a:t>
            </a:r>
          </a:p>
          <a:p>
            <a:pPr marL="0" indent="0" algn="ctr">
              <a:buNone/>
            </a:pPr>
            <a:r>
              <a:rPr lang="en-US" sz="2800" dirty="0"/>
              <a:t>Abhinav, Jesus, &amp; Tien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4BFC86-DE20-AD54-1141-222BF4850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8487"/>
            <a:ext cx="2278626" cy="22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0C35A9-8196-4B4A-1A42-03F4FA30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72" y="4198374"/>
            <a:ext cx="2278629" cy="22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g data Vector Icons free download in SVG, PNG Format">
            <a:extLst>
              <a:ext uri="{FF2B5EF4-FFF2-40B4-BE49-F238E27FC236}">
                <a16:creationId xmlns:a16="http://schemas.microsoft.com/office/drawing/2014/main" id="{78B77DCA-E9FA-C1CD-29E5-8300DC373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109" y="4577581"/>
            <a:ext cx="2005781" cy="20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42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9FED-798A-ACE2-F4B0-F1D8095B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Chicago crime dataset 2001- Present</a:t>
            </a:r>
          </a:p>
        </p:txBody>
      </p:sp>
      <p:pic>
        <p:nvPicPr>
          <p:cNvPr id="5" name="Chicago 2001 to Presen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F198F282-ADF2-A8A9-9A65-61A1FAC36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930" y="1417638"/>
            <a:ext cx="7906139" cy="44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2901-885D-3A5F-23F4-556CA55A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 Angeles 2010 - Present</a:t>
            </a:r>
          </a:p>
        </p:txBody>
      </p:sp>
      <p:pic>
        <p:nvPicPr>
          <p:cNvPr id="4" name="Los Angeles 2010 - Presen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37140F0-6EC6-5D17-B003-0419F7B1E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682" y="1417638"/>
            <a:ext cx="7554635" cy="44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7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Step 6.2: Analyze Top Crime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Aggregate crime descriptions using GROUP BY to identify the most frequent offenses.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This analysis gives insights into common types of crime in each city.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Results are sorted by frequency using ORDER BY and displayed in bar charts or tables.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0D4EE0-1715-0904-DE80-E8FCA08A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1768" cy="33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1D1276-417A-9118-9755-8EDBE3EC6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75" y="3488844"/>
            <a:ext cx="5365225" cy="33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20EE76-C358-83D4-F157-F1313DF08214}"/>
              </a:ext>
            </a:extLst>
          </p:cNvPr>
          <p:cNvSpPr txBox="1"/>
          <p:nvPr/>
        </p:nvSpPr>
        <p:spPr>
          <a:xfrm>
            <a:off x="5397910" y="1156760"/>
            <a:ext cx="3106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Chicago</a:t>
            </a:r>
            <a:r>
              <a:rPr lang="en-US" sz="6000" b="1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21A52-125B-89E8-2DD8-CFF7810CBCB7}"/>
              </a:ext>
            </a:extLst>
          </p:cNvPr>
          <p:cNvSpPr txBox="1"/>
          <p:nvPr/>
        </p:nvSpPr>
        <p:spPr>
          <a:xfrm>
            <a:off x="447368" y="4279700"/>
            <a:ext cx="3106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Los Angeles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FABF1-D7FC-43F8-DE1D-A4C86F005A66}"/>
              </a:ext>
            </a:extLst>
          </p:cNvPr>
          <p:cNvSpPr txBox="1"/>
          <p:nvPr/>
        </p:nvSpPr>
        <p:spPr>
          <a:xfrm>
            <a:off x="5397911" y="344129"/>
            <a:ext cx="34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6.2: Analyze Top Crime Types</a:t>
            </a:r>
          </a:p>
        </p:txBody>
      </p:sp>
    </p:spTree>
    <p:extLst>
      <p:ext uri="{BB962C8B-B14F-4D97-AF65-F5344CB8AC3E}">
        <p14:creationId xmlns:p14="http://schemas.microsoft.com/office/powerpoint/2010/main" val="415729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Step 6.3: Surveillance and Arrests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Use conditional logic (CASE WHEN or CAST) to calculate the number of arrests.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Group by police district or area to analyze performance of different departments.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This informs public policy, policing strategies, and resource allocation.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539A7D0-80F6-AC3D-A7E1-43F45CBC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55226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E6CF84-E22D-1169-47F4-DEBD97422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14700"/>
            <a:ext cx="5943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8B0892-9143-CD34-0921-4A46FDC462F8}"/>
              </a:ext>
            </a:extLst>
          </p:cNvPr>
          <p:cNvSpPr txBox="1"/>
          <p:nvPr/>
        </p:nvSpPr>
        <p:spPr>
          <a:xfrm>
            <a:off x="5796116" y="1149518"/>
            <a:ext cx="3106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Chicago</a:t>
            </a:r>
            <a:r>
              <a:rPr lang="en-US" sz="6000" b="1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6E348-3FC5-549A-73B4-D1187E4C5797}"/>
              </a:ext>
            </a:extLst>
          </p:cNvPr>
          <p:cNvSpPr txBox="1"/>
          <p:nvPr/>
        </p:nvSpPr>
        <p:spPr>
          <a:xfrm>
            <a:off x="127818" y="3925738"/>
            <a:ext cx="2979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Los Angeles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25302-D6B9-E392-BB4A-A296DB527F9F}"/>
              </a:ext>
            </a:extLst>
          </p:cNvPr>
          <p:cNvSpPr txBox="1"/>
          <p:nvPr/>
        </p:nvSpPr>
        <p:spPr>
          <a:xfrm>
            <a:off x="5692878" y="283393"/>
            <a:ext cx="321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6.3: Surveillance and Arrests</a:t>
            </a:r>
          </a:p>
        </p:txBody>
      </p:sp>
    </p:spTree>
    <p:extLst>
      <p:ext uri="{BB962C8B-B14F-4D97-AF65-F5344CB8AC3E}">
        <p14:creationId xmlns:p14="http://schemas.microsoft.com/office/powerpoint/2010/main" val="438864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Step 6.4: Arrest Rate per Crime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Break down crimes by type and calculate arrest percentages for each.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Some crimes have higher arrest rates than others due to their nature or investigation complexity.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Useful for evaluating justice effectiveness across crime categories.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8808C84-4CF3-0D40-B682-57B2A355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35561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4732B6B-B3DC-2747-DD79-A487CC88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794" y="3543300"/>
            <a:ext cx="5732206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E2679-B048-310D-BE9D-FC0415B2596C}"/>
              </a:ext>
            </a:extLst>
          </p:cNvPr>
          <p:cNvSpPr txBox="1"/>
          <p:nvPr/>
        </p:nvSpPr>
        <p:spPr>
          <a:xfrm>
            <a:off x="5771535" y="353961"/>
            <a:ext cx="316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6.4: Arrest Rate per Crime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B9B9B-CCCC-ED19-4113-18F4C65C9BD3}"/>
              </a:ext>
            </a:extLst>
          </p:cNvPr>
          <p:cNvSpPr txBox="1"/>
          <p:nvPr/>
        </p:nvSpPr>
        <p:spPr>
          <a:xfrm>
            <a:off x="5771535" y="1563329"/>
            <a:ext cx="2989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Chicago</a:t>
            </a:r>
            <a:r>
              <a:rPr lang="en-US" sz="4800" b="1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9B25B-5857-DD4F-DF33-2812DB2142EC}"/>
              </a:ext>
            </a:extLst>
          </p:cNvPr>
          <p:cNvSpPr txBox="1"/>
          <p:nvPr/>
        </p:nvSpPr>
        <p:spPr>
          <a:xfrm>
            <a:off x="521108" y="4021222"/>
            <a:ext cx="25416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Los Angeles </a:t>
            </a:r>
          </a:p>
        </p:txBody>
      </p:sp>
    </p:spTree>
    <p:extLst>
      <p:ext uri="{BB962C8B-B14F-4D97-AF65-F5344CB8AC3E}">
        <p14:creationId xmlns:p14="http://schemas.microsoft.com/office/powerpoint/2010/main" val="108352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Step 6.5: Crime Trends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Extract year from date fields and count incidents per year.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Visualizing this over time helps detect crime spikes or long-term trends.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Helps analysts correlate trends with policy, socio-economic events, or reforms.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9AAB144-11E2-2657-A7C0-6920E5C60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91432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0C721C6-3F78-CF2D-A6BE-0CEC5B618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102" y="3419475"/>
            <a:ext cx="5515897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18A3E-5A6E-BEC6-EE28-1CA1064ECFE1}"/>
              </a:ext>
            </a:extLst>
          </p:cNvPr>
          <p:cNvSpPr txBox="1"/>
          <p:nvPr/>
        </p:nvSpPr>
        <p:spPr>
          <a:xfrm>
            <a:off x="5456903" y="334297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6.5: Crime Trends Over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C313D-0136-EF0C-D05B-3C2CEAEDFD11}"/>
              </a:ext>
            </a:extLst>
          </p:cNvPr>
          <p:cNvSpPr txBox="1"/>
          <p:nvPr/>
        </p:nvSpPr>
        <p:spPr>
          <a:xfrm>
            <a:off x="5850194" y="1248697"/>
            <a:ext cx="271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Chicago</a:t>
            </a: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8477D-354A-AFBB-753C-4495ACE3CB13}"/>
              </a:ext>
            </a:extLst>
          </p:cNvPr>
          <p:cNvSpPr txBox="1"/>
          <p:nvPr/>
        </p:nvSpPr>
        <p:spPr>
          <a:xfrm>
            <a:off x="457200" y="4124632"/>
            <a:ext cx="2713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atin typeface="Agency FB" panose="020B0503020202020204" pitchFamily="34" charset="0"/>
              </a:rPr>
              <a:t>Los Angeles</a:t>
            </a:r>
          </a:p>
        </p:txBody>
      </p:sp>
    </p:spTree>
    <p:extLst>
      <p:ext uri="{BB962C8B-B14F-4D97-AF65-F5344CB8AC3E}">
        <p14:creationId xmlns:p14="http://schemas.microsoft.com/office/powerpoint/2010/main" val="208955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Lab Tutorial: Analyzing Crime Data with HiveQL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A step-by-step project to process and analyze crime data using Hadoop HDFS and Hive.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This tutorial focuses on datasets from Los Angeles and Chicago, combining big data tools with </a:t>
            </a:r>
            <a:r>
              <a:rPr lang="en-US" sz="2800" dirty="0"/>
              <a:t>Hive</a:t>
            </a:r>
            <a:r>
              <a:rPr sz="2800" dirty="0"/>
              <a:t>QL analysis.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You'll learn how to load data, run HiveQL queries, export results, and visualize them effectively.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6B79B5-7F58-7CD5-5DCA-AD7797A1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31837"/>
            <a:ext cx="1444752" cy="130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ock Vector | vektor in 2019 | Pictogram, Crime data, Types of crimes">
            <a:extLst>
              <a:ext uri="{FF2B5EF4-FFF2-40B4-BE49-F238E27FC236}">
                <a16:creationId xmlns:a16="http://schemas.microsoft.com/office/drawing/2014/main" id="{A310205E-3C33-DFE8-6E00-0E53C2B2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114" y="858780"/>
            <a:ext cx="1300278" cy="13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2BDF-5411-50E4-A516-43B8EF6D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8CCCC-23F6-202F-A2F5-CA830C415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Execution of HDFS shell commands along with running beeline queries. </a:t>
            </a:r>
          </a:p>
          <a:p>
            <a:r>
              <a:rPr lang="en-US" dirty="0"/>
              <a:t>Successfully created and populated tables in Hive QL along with extraction of the results with HIVE QL functions.</a:t>
            </a:r>
          </a:p>
          <a:p>
            <a:r>
              <a:rPr lang="en-US" dirty="0"/>
              <a:t>Visualized data extracted from Hive QL queries using different visualization tools like Tableau, Power Bi, and Microsoft Excel 3D Map feature.</a:t>
            </a:r>
          </a:p>
        </p:txBody>
      </p:sp>
    </p:spTree>
    <p:extLst>
      <p:ext uri="{BB962C8B-B14F-4D97-AF65-F5344CB8AC3E}">
        <p14:creationId xmlns:p14="http://schemas.microsoft.com/office/powerpoint/2010/main" val="200621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B4E25CAD-313B-A357-A563-9E1B4DBE3608}"/>
              </a:ext>
            </a:extLst>
          </p:cNvPr>
          <p:cNvSpPr/>
          <p:nvPr/>
        </p:nvSpPr>
        <p:spPr>
          <a:xfrm>
            <a:off x="1457831" y="3265617"/>
            <a:ext cx="499872" cy="3505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3DCFCC-13E7-20D7-D715-FC297DBBA906}"/>
              </a:ext>
            </a:extLst>
          </p:cNvPr>
          <p:cNvSpPr/>
          <p:nvPr/>
        </p:nvSpPr>
        <p:spPr>
          <a:xfrm>
            <a:off x="152551" y="246886"/>
            <a:ext cx="1241492" cy="6315456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6" descr="Database Png Icon #244761 - Free Icons Library">
            <a:extLst>
              <a:ext uri="{FF2B5EF4-FFF2-40B4-BE49-F238E27FC236}">
                <a16:creationId xmlns:a16="http://schemas.microsoft.com/office/drawing/2014/main" id="{2EC8C083-C4C6-9E5C-7D6F-BB66F155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66" y="2841340"/>
            <a:ext cx="1092118" cy="13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CC275C-20A5-6FC6-4DA0-6FFBDD1C489A}"/>
              </a:ext>
            </a:extLst>
          </p:cNvPr>
          <p:cNvSpPr/>
          <p:nvPr/>
        </p:nvSpPr>
        <p:spPr>
          <a:xfrm>
            <a:off x="2025918" y="246886"/>
            <a:ext cx="1241492" cy="6287547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B1778D-70E0-7628-1C0F-CEAA34849980}"/>
              </a:ext>
            </a:extLst>
          </p:cNvPr>
          <p:cNvSpPr/>
          <p:nvPr/>
        </p:nvSpPr>
        <p:spPr>
          <a:xfrm>
            <a:off x="3911408" y="262408"/>
            <a:ext cx="1308661" cy="6425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8" name="Picture 44" descr="Hadoop Logo - LogoDix">
            <a:extLst>
              <a:ext uri="{FF2B5EF4-FFF2-40B4-BE49-F238E27FC236}">
                <a16:creationId xmlns:a16="http://schemas.microsoft.com/office/drawing/2014/main" id="{D7E0CFEA-6082-AE20-2E82-4430A01B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41" y="2945981"/>
            <a:ext cx="1241984" cy="82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08639FB-7E2B-3156-5DED-99EC7E36BE8A}"/>
              </a:ext>
            </a:extLst>
          </p:cNvPr>
          <p:cNvSpPr/>
          <p:nvPr/>
        </p:nvSpPr>
        <p:spPr>
          <a:xfrm>
            <a:off x="7699114" y="257702"/>
            <a:ext cx="1308661" cy="62767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ACC1F4A-A9A2-9135-08D6-05094B59E686}"/>
              </a:ext>
            </a:extLst>
          </p:cNvPr>
          <p:cNvSpPr/>
          <p:nvPr/>
        </p:nvSpPr>
        <p:spPr>
          <a:xfrm>
            <a:off x="7144122" y="3253737"/>
            <a:ext cx="499872" cy="3505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8" descr="Download Tableau Software Logo | Wallpapers.com">
            <a:extLst>
              <a:ext uri="{FF2B5EF4-FFF2-40B4-BE49-F238E27FC236}">
                <a16:creationId xmlns:a16="http://schemas.microsoft.com/office/drawing/2014/main" id="{5DDE8F75-8073-4D45-F2A6-E7989479A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48" y="2532284"/>
            <a:ext cx="1083392" cy="61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0" descr="Power BI Logo Transparent Background">
            <a:extLst>
              <a:ext uri="{FF2B5EF4-FFF2-40B4-BE49-F238E27FC236}">
                <a16:creationId xmlns:a16="http://schemas.microsoft.com/office/drawing/2014/main" id="{94EB6B60-C603-08A7-C0C7-0AD9B0937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23" y="3365683"/>
            <a:ext cx="1083392" cy="112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2" descr="Microsoft Excel logo transparent PNG 22101030 PNG">
            <a:extLst>
              <a:ext uri="{FF2B5EF4-FFF2-40B4-BE49-F238E27FC236}">
                <a16:creationId xmlns:a16="http://schemas.microsoft.com/office/drawing/2014/main" id="{3082B8AA-6605-FF52-BFF2-567A44E75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887" y="4352853"/>
            <a:ext cx="1533114" cy="15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C641F2-E998-ECE5-05C5-C83D5CD6816A}"/>
              </a:ext>
            </a:extLst>
          </p:cNvPr>
          <p:cNvSpPr txBox="1"/>
          <p:nvPr/>
        </p:nvSpPr>
        <p:spPr>
          <a:xfrm>
            <a:off x="162976" y="602993"/>
            <a:ext cx="1212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gency FB" panose="020B0503020202020204" pitchFamily="34" charset="0"/>
                <a:cs typeface="Aharoni" panose="020F0502020204030204" pitchFamily="2" charset="-79"/>
              </a:rPr>
              <a:t>Download Data Source</a:t>
            </a:r>
          </a:p>
        </p:txBody>
      </p:sp>
      <p:pic>
        <p:nvPicPr>
          <p:cNvPr id="27" name="Picture 74" descr="Oracle Linux Logo - LogoDix">
            <a:extLst>
              <a:ext uri="{FF2B5EF4-FFF2-40B4-BE49-F238E27FC236}">
                <a16:creationId xmlns:a16="http://schemas.microsoft.com/office/drawing/2014/main" id="{CEBF981B-2C0E-BB64-4674-EA4AB909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0" y="2727385"/>
            <a:ext cx="1146870" cy="14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15644FB5-F8A1-9D3B-FF59-8EF3BD62180D}"/>
              </a:ext>
            </a:extLst>
          </p:cNvPr>
          <p:cNvSpPr/>
          <p:nvPr/>
        </p:nvSpPr>
        <p:spPr>
          <a:xfrm>
            <a:off x="3322735" y="3265617"/>
            <a:ext cx="499872" cy="3505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BC92ABA-88D9-5DFA-006D-B7AE0F399C87}"/>
              </a:ext>
            </a:extLst>
          </p:cNvPr>
          <p:cNvSpPr/>
          <p:nvPr/>
        </p:nvSpPr>
        <p:spPr>
          <a:xfrm>
            <a:off x="5822738" y="288098"/>
            <a:ext cx="1244864" cy="6384578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884E70F-88FE-E18C-E617-F5873C0C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14" y="2862440"/>
            <a:ext cx="1151280" cy="10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1E01F7F-0200-5B09-6585-59AA258FE2E2}"/>
              </a:ext>
            </a:extLst>
          </p:cNvPr>
          <p:cNvSpPr/>
          <p:nvPr/>
        </p:nvSpPr>
        <p:spPr>
          <a:xfrm>
            <a:off x="5260053" y="3230878"/>
            <a:ext cx="499872" cy="3505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F4D580-DC23-FCC2-9594-A4F64C27E869}"/>
              </a:ext>
            </a:extLst>
          </p:cNvPr>
          <p:cNvSpPr txBox="1"/>
          <p:nvPr/>
        </p:nvSpPr>
        <p:spPr>
          <a:xfrm>
            <a:off x="2025918" y="543496"/>
            <a:ext cx="1212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gency FB" panose="020B0503020202020204" pitchFamily="34" charset="0"/>
                <a:cs typeface="Aharoni" panose="020F0502020204030204" pitchFamily="2" charset="-79"/>
              </a:rPr>
              <a:t>Upload Data to Linux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5C76A5-F076-78D5-59BA-E9FC2C3C95EB}"/>
              </a:ext>
            </a:extLst>
          </p:cNvPr>
          <p:cNvSpPr txBox="1"/>
          <p:nvPr/>
        </p:nvSpPr>
        <p:spPr>
          <a:xfrm>
            <a:off x="3959589" y="602992"/>
            <a:ext cx="12122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latin typeface="Agency FB" panose="020B0503020202020204" pitchFamily="34" charset="0"/>
                <a:cs typeface="Aharoni" panose="020F0502020204030204" pitchFamily="2" charset="-79"/>
              </a:rPr>
              <a:t>Run HDFS Shell Commands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CF559C-D62C-05D3-D76B-2CB86A9EF22F}"/>
              </a:ext>
            </a:extLst>
          </p:cNvPr>
          <p:cNvSpPr txBox="1"/>
          <p:nvPr/>
        </p:nvSpPr>
        <p:spPr>
          <a:xfrm>
            <a:off x="5842673" y="543496"/>
            <a:ext cx="1212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gency FB" panose="020B0503020202020204" pitchFamily="34" charset="0"/>
                <a:cs typeface="Aharoni" panose="020F0502020204030204" pitchFamily="2" charset="-79"/>
              </a:rPr>
              <a:t>Run Beeline 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FD8018-85F3-CE41-4BA3-5309AA01A36D}"/>
              </a:ext>
            </a:extLst>
          </p:cNvPr>
          <p:cNvSpPr txBox="1"/>
          <p:nvPr/>
        </p:nvSpPr>
        <p:spPr>
          <a:xfrm>
            <a:off x="7747295" y="533741"/>
            <a:ext cx="1212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gency FB" panose="020B0503020202020204" pitchFamily="34" charset="0"/>
                <a:cs typeface="Aharoni" panose="020F0502020204030204" pitchFamily="2" charset="-79"/>
              </a:rPr>
              <a:t>Visualize Data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(Tableau,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Power Bi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Excel 3d Map)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BB8EE6-4D91-68BC-9321-C98D8F8925A9}"/>
              </a:ext>
            </a:extLst>
          </p:cNvPr>
          <p:cNvSpPr txBox="1"/>
          <p:nvPr/>
        </p:nvSpPr>
        <p:spPr>
          <a:xfrm>
            <a:off x="7763066" y="5673453"/>
            <a:ext cx="121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3d Map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A6B3E0-839A-8F7E-73D2-E9B759A00095}"/>
              </a:ext>
            </a:extLst>
          </p:cNvPr>
          <p:cNvSpPr txBox="1"/>
          <p:nvPr/>
        </p:nvSpPr>
        <p:spPr>
          <a:xfrm>
            <a:off x="161087" y="4519245"/>
            <a:ext cx="12122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Agency FB" panose="020B0503020202020204" pitchFamily="34" charset="0"/>
                <a:cs typeface="Aharoni" panose="020F0502020204030204" pitchFamily="2" charset="-79"/>
              </a:rPr>
              <a:t>Crime Datasets:</a:t>
            </a:r>
          </a:p>
          <a:p>
            <a:pPr algn="ctr"/>
            <a:endParaRPr lang="en-US" sz="1400" b="1" u="sng" dirty="0">
              <a:latin typeface="Agency FB" panose="020B0503020202020204" pitchFamily="34" charset="0"/>
              <a:cs typeface="Aharoni" panose="020F0502020204030204" pitchFamily="2" charset="-79"/>
            </a:endParaRPr>
          </a:p>
          <a:p>
            <a:pPr algn="ctr"/>
            <a:r>
              <a:rPr lang="en-US" sz="1400" b="1" dirty="0">
                <a:latin typeface="Agency FB" panose="020B0503020202020204" pitchFamily="34" charset="0"/>
                <a:cs typeface="Aharoni" panose="020F0502020204030204" pitchFamily="2" charset="-79"/>
              </a:rPr>
              <a:t>Los Angeles 2010 – present</a:t>
            </a:r>
          </a:p>
          <a:p>
            <a:pPr algn="ctr"/>
            <a:r>
              <a:rPr lang="en-US" sz="1400" b="1" dirty="0">
                <a:latin typeface="Agency FB" panose="020B0503020202020204" pitchFamily="34" charset="0"/>
                <a:cs typeface="Aharoni" panose="020F0502020204030204" pitchFamily="2" charset="-79"/>
              </a:rPr>
              <a:t>&amp;</a:t>
            </a:r>
          </a:p>
          <a:p>
            <a:pPr algn="ctr"/>
            <a:r>
              <a:rPr lang="en-US" sz="1400" b="1" dirty="0">
                <a:latin typeface="Agency FB" panose="020B0503020202020204" pitchFamily="34" charset="0"/>
                <a:cs typeface="Aharoni" panose="020F0502020204030204" pitchFamily="2" charset="-79"/>
              </a:rPr>
              <a:t>Chicago 2001 - present</a:t>
            </a:r>
          </a:p>
        </p:txBody>
      </p:sp>
    </p:spTree>
    <p:extLst>
      <p:ext uri="{BB962C8B-B14F-4D97-AF65-F5344CB8AC3E}">
        <p14:creationId xmlns:p14="http://schemas.microsoft.com/office/powerpoint/2010/main" val="1195932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DF38-3A11-8C46-9F7A-628E083E1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EEA37-2A04-3628-A5DA-FA7E1D77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URL of Data source:</a:t>
            </a:r>
          </a:p>
          <a:p>
            <a:pPr marL="571500" indent="-457200" rtl="0">
              <a:buFontTx/>
              <a:buChar char="-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Crime Data (2020–Present):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800" b="1" u="sng" dirty="0">
                <a:solidFill>
                  <a:srgbClr val="1155CC"/>
                </a:solidFill>
                <a:latin typeface="Arial" panose="020B0604020202020204" pitchFamily="34" charset="0"/>
              </a:rPr>
              <a:t>Link</a:t>
            </a:r>
          </a:p>
          <a:p>
            <a:pPr marL="571500" indent="-457200" rtl="0">
              <a:buFontTx/>
              <a:buChar char="-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Crime Data (2010–2019):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800" b="1" u="sng" dirty="0">
                <a:solidFill>
                  <a:srgbClr val="1155CC"/>
                </a:solidFill>
                <a:latin typeface="Arial" panose="020B0604020202020204" pitchFamily="34" charset="0"/>
              </a:rPr>
              <a:t>Link</a:t>
            </a:r>
          </a:p>
          <a:p>
            <a:pPr marL="571500" indent="-457200" rtl="0">
              <a:buFontTx/>
              <a:buChar char="-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Chicago Crime Data (2001–Present):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 </a:t>
            </a:r>
            <a:r>
              <a:rPr lang="en-US" sz="28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Link</a:t>
            </a:r>
            <a:endParaRPr lang="en-US" sz="2800" b="1" u="sng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571500" indent="-457200" rtl="0">
              <a:buFontTx/>
              <a:buChar char="-"/>
            </a:pPr>
            <a:endParaRPr lang="en-US" sz="2800" b="1" i="0" u="sng" strike="noStrike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marL="114300" indent="0" rtl="0">
              <a:buNone/>
            </a:pPr>
            <a:r>
              <a:rPr lang="en-US" sz="2800" b="1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URL of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8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https://github.com/shjepz/BigDataCrimeAnalysis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876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7A1C-C6BB-F1F5-407C-CADF34C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79A16-506D-FA3E-BAED-7DBFEE27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Jesus – Workflow diagram, Excel 3D Map, Power Point organizer, Dataset selector, Term Paper, Lab tutorial editor.</a:t>
            </a:r>
          </a:p>
          <a:p>
            <a:r>
              <a:rPr lang="en-US" dirty="0"/>
              <a:t>Abhinav – Lab tutorial organizer, Hive QL codes, GitHub organizer, Term Paper, Lab tutorial editor .</a:t>
            </a:r>
          </a:p>
          <a:p>
            <a:r>
              <a:rPr lang="en-US" dirty="0"/>
              <a:t>Tien – Visualization in Tableau, SCP TMP data download, HDFS shell commands, Term Paper, Lab tutorial editor.</a:t>
            </a:r>
          </a:p>
        </p:txBody>
      </p:sp>
    </p:spTree>
    <p:extLst>
      <p:ext uri="{BB962C8B-B14F-4D97-AF65-F5344CB8AC3E}">
        <p14:creationId xmlns:p14="http://schemas.microsoft.com/office/powerpoint/2010/main" val="546115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26F6-7B0B-052B-FF57-195C0779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C1D14-BE14-4E8C-68D5-A5CB2A15D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0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Prerequisites &amp;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Before starting, ensure access to a Hadoop cluster with HDFS and Hive installed.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You’ll also need an SSH client (e.g., PuTTY), SCP tool (e.g., Git Bash), and basic knowledge of SQL.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Cluster Specs: </a:t>
            </a:r>
            <a:r>
              <a:rPr lang="en-US" sz="2800" dirty="0"/>
              <a:t>Oracle Linux Server v. 7.9, </a:t>
            </a:r>
            <a:r>
              <a:rPr sz="2800" dirty="0"/>
              <a:t>5 Nodes (2 Master, 3 Worker), 64GB RAM, 2.5GHz CPU for smooth data handling.</a:t>
            </a:r>
          </a:p>
        </p:txBody>
      </p:sp>
      <p:pic>
        <p:nvPicPr>
          <p:cNvPr id="4" name="Picture 44" descr="Hadoop Logo - LogoDix">
            <a:extLst>
              <a:ext uri="{FF2B5EF4-FFF2-40B4-BE49-F238E27FC236}">
                <a16:creationId xmlns:a16="http://schemas.microsoft.com/office/drawing/2014/main" id="{53358833-880E-9062-4581-F4BF3976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4" y="318876"/>
            <a:ext cx="1926800" cy="128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1: Download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Datasets include crime records from Los Angeles (2010–Present) and Chicago (2001–Present).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These datasets are publicly available via city data portals and must be saved locally for transfer.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Make sure the files are large enough (&gt;2GB total) to simulate real-world big data processing.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2: Upload Data to Hadoop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Use SCP to transfer datasets from your local machine to the cluster’s /</a:t>
            </a:r>
            <a:r>
              <a:rPr sz="2800" dirty="0" err="1"/>
              <a:t>tmp</a:t>
            </a:r>
            <a:r>
              <a:rPr sz="2800" dirty="0"/>
              <a:t> directory.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Then SSH into the cluster and verify the upload using basic Linux commands (cd, ls).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This process simulates secure data transfer in enterprise environments.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3: Store Files in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Use HDFS commands to create directories and store the uploaded datasets in HDFS.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This allows distributed storage and parallel processing of large files across the cluster.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Organizing files under specific folders (e.g., </a:t>
            </a:r>
            <a:r>
              <a:rPr sz="2800" dirty="0" err="1"/>
              <a:t>crime_data_LA</a:t>
            </a:r>
            <a:r>
              <a:rPr sz="2800" dirty="0"/>
              <a:t>) makes management easier.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4: Create Hive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Launch Beeline to interact with Hive and define tables for each dataset.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Tables map the CSV file structure into SQL-like schemas, enabling querying with HiveQL.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Use '</a:t>
            </a:r>
            <a:r>
              <a:rPr sz="2800" dirty="0" err="1"/>
              <a:t>skip.header.line.count</a:t>
            </a:r>
            <a:r>
              <a:rPr sz="2800" dirty="0"/>
              <a:t>=1' to ignore CSV headers and define fields using appropriate types (STRING, INT, DOUBLE).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5: Export Hive Query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Create a new Hive table to store query results in a flat CSV format.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After inserting the results into this export table, locate the HDFS path and download it.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This step simulates exporting processed data for external tools like Tableau or Excel.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6.1: Analyze Crime Location &amp;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Join location and timestamp fields (DATE_OCC, TIME_OCC, LAT, LON) to plot crime on maps.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This helps identify spatial and temporal crime trends across the cities.</a:t>
            </a:r>
          </a:p>
          <a:p>
            <a:pPr>
              <a:spcAft>
                <a:spcPts val="1000"/>
              </a:spcAft>
              <a:defRPr sz="2400">
                <a:latin typeface="Arial"/>
              </a:defRPr>
            </a:pPr>
            <a:r>
              <a:rPr sz="2800" dirty="0"/>
              <a:t>Ideal for geospatial visualization in Tableau, Excel 3D Map, or Power BI.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949</Words>
  <Application>Microsoft Office PowerPoint</Application>
  <PresentationFormat>On-screen Show (4:3)</PresentationFormat>
  <Paragraphs>111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Agency FB</vt:lpstr>
      <vt:lpstr>Arial</vt:lpstr>
      <vt:lpstr>Calibri</vt:lpstr>
      <vt:lpstr>Office Theme</vt:lpstr>
      <vt:lpstr>Big Data Crime Analysis</vt:lpstr>
      <vt:lpstr>Lab Tutorial: Analyzing Crime Data with HiveQL</vt:lpstr>
      <vt:lpstr>Prerequisites &amp; Setup</vt:lpstr>
      <vt:lpstr>Step 1: Download Datasets</vt:lpstr>
      <vt:lpstr>Step 2: Upload Data to Hadoop Cluster</vt:lpstr>
      <vt:lpstr>Step 3: Store Files in HDFS</vt:lpstr>
      <vt:lpstr>Step 4: Create Hive Tables</vt:lpstr>
      <vt:lpstr>Step 5: Export Hive Query Results</vt:lpstr>
      <vt:lpstr>Step 6.1: Analyze Crime Location &amp; Time</vt:lpstr>
      <vt:lpstr>Chicago crime dataset 2001- Present</vt:lpstr>
      <vt:lpstr>Los Angeles 2010 - Present</vt:lpstr>
      <vt:lpstr>Step 6.2: Analyze Top Crime Types</vt:lpstr>
      <vt:lpstr>PowerPoint Presentation</vt:lpstr>
      <vt:lpstr>Step 6.3: Surveillance and Arrests</vt:lpstr>
      <vt:lpstr>PowerPoint Presentation</vt:lpstr>
      <vt:lpstr>Step 6.4: Arrest Rate per Crime Type</vt:lpstr>
      <vt:lpstr>PowerPoint Presentation</vt:lpstr>
      <vt:lpstr>Step 6.5: Crime Trends Over Time</vt:lpstr>
      <vt:lpstr>PowerPoint Presentation</vt:lpstr>
      <vt:lpstr>Class Relevance</vt:lpstr>
      <vt:lpstr>PowerPoint Presentation</vt:lpstr>
      <vt:lpstr>References</vt:lpstr>
      <vt:lpstr>Team member roles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Jesus Perez</cp:lastModifiedBy>
  <cp:revision>29</cp:revision>
  <dcterms:created xsi:type="dcterms:W3CDTF">2013-01-27T09:14:16Z</dcterms:created>
  <dcterms:modified xsi:type="dcterms:W3CDTF">2025-05-01T06:43:50Z</dcterms:modified>
  <cp:category/>
</cp:coreProperties>
</file>